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1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12192000" cy="6858000"/>
  <p:notesSz cx="6858000" cy="9144000"/>
  <p:embeddedFontLst>
    <p:embeddedFont>
      <p:font typeface="Arial Black" panose="020B0A04020102020204" pitchFamily="34" charset="0"/>
      <p:bold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704020202020204"/>
      <a:defRPr sz="1400" b="0" i="0" u="none" strike="noStrike" cap="none">
        <a:solidFill>
          <a:srgbClr val="000000"/>
        </a:solidFill>
        <a:latin typeface="Arial" panose="020B0704020202020204"/>
        <a:ea typeface="Arial" panose="020B0704020202020204"/>
        <a:cs typeface="Arial" panose="020B0704020202020204"/>
        <a:sym typeface="Arial" panose="020B07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704020202020204"/>
      <a:defRPr sz="1400" b="0" i="0" u="none" strike="noStrike" cap="none">
        <a:solidFill>
          <a:srgbClr val="000000"/>
        </a:solidFill>
        <a:latin typeface="Arial" panose="020B0704020202020204"/>
        <a:ea typeface="Arial" panose="020B0704020202020204"/>
        <a:cs typeface="Arial" panose="020B0704020202020204"/>
        <a:sym typeface="Arial" panose="020B07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704020202020204"/>
      <a:defRPr sz="1400" b="0" i="0" u="none" strike="noStrike" cap="none">
        <a:solidFill>
          <a:srgbClr val="000000"/>
        </a:solidFill>
        <a:latin typeface="Arial" panose="020B0704020202020204"/>
        <a:ea typeface="Arial" panose="020B0704020202020204"/>
        <a:cs typeface="Arial" panose="020B0704020202020204"/>
        <a:sym typeface="Arial" panose="020B07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704020202020204"/>
      <a:defRPr sz="1400" b="0" i="0" u="none" strike="noStrike" cap="none">
        <a:solidFill>
          <a:srgbClr val="000000"/>
        </a:solidFill>
        <a:latin typeface="Arial" panose="020B0704020202020204"/>
        <a:ea typeface="Arial" panose="020B0704020202020204"/>
        <a:cs typeface="Arial" panose="020B0704020202020204"/>
        <a:sym typeface="Arial" panose="020B07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704020202020204"/>
      <a:defRPr sz="1400" b="0" i="0" u="none" strike="noStrike" cap="none">
        <a:solidFill>
          <a:srgbClr val="000000"/>
        </a:solidFill>
        <a:latin typeface="Arial" panose="020B0704020202020204"/>
        <a:ea typeface="Arial" panose="020B0704020202020204"/>
        <a:cs typeface="Arial" panose="020B0704020202020204"/>
        <a:sym typeface="Arial" panose="020B07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704020202020204"/>
      <a:defRPr sz="1400" b="0" i="0" u="none" strike="noStrike" cap="none">
        <a:solidFill>
          <a:srgbClr val="000000"/>
        </a:solidFill>
        <a:latin typeface="Arial" panose="020B0704020202020204"/>
        <a:ea typeface="Arial" panose="020B0704020202020204"/>
        <a:cs typeface="Arial" panose="020B0704020202020204"/>
        <a:sym typeface="Arial" panose="020B07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704020202020204"/>
      <a:defRPr sz="1400" b="0" i="0" u="none" strike="noStrike" cap="none">
        <a:solidFill>
          <a:srgbClr val="000000"/>
        </a:solidFill>
        <a:latin typeface="Arial" panose="020B0704020202020204"/>
        <a:ea typeface="Arial" panose="020B0704020202020204"/>
        <a:cs typeface="Arial" panose="020B0704020202020204"/>
        <a:sym typeface="Arial" panose="020B07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704020202020204"/>
      <a:defRPr sz="1400" b="0" i="0" u="none" strike="noStrike" cap="none">
        <a:solidFill>
          <a:srgbClr val="000000"/>
        </a:solidFill>
        <a:latin typeface="Arial" panose="020B0704020202020204"/>
        <a:ea typeface="Arial" panose="020B0704020202020204"/>
        <a:cs typeface="Arial" panose="020B0704020202020204"/>
        <a:sym typeface="Arial" panose="020B07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704020202020204"/>
      <a:defRPr sz="1400" b="0" i="0" u="none" strike="noStrike" cap="none">
        <a:solidFill>
          <a:srgbClr val="000000"/>
        </a:solidFill>
        <a:latin typeface="Arial" panose="020B0704020202020204"/>
        <a:ea typeface="Arial" panose="020B0704020202020204"/>
        <a:cs typeface="Arial" panose="020B0704020202020204"/>
        <a:sym typeface="Arial" panose="020B07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530803-E9E7-57D3-0863-05413F874F31}" v="3" dt="2025-06-10T07:32:54.9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7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7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7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7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7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7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7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7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7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704020202020204"/>
      <a:defRPr sz="1400" b="0" i="0" u="none" strike="noStrike" cap="none">
        <a:solidFill>
          <a:srgbClr val="000000"/>
        </a:solidFill>
        <a:latin typeface="Arial" panose="020B0704020202020204"/>
        <a:ea typeface="Arial" panose="020B0704020202020204"/>
        <a:cs typeface="Arial" panose="020B0704020202020204"/>
        <a:sym typeface="Arial" panose="020B07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704020202020204"/>
      <a:defRPr sz="1400" b="0" i="0" u="none" strike="noStrike" cap="none">
        <a:solidFill>
          <a:srgbClr val="000000"/>
        </a:solidFill>
        <a:latin typeface="Arial" panose="020B0704020202020204"/>
        <a:ea typeface="Arial" panose="020B0704020202020204"/>
        <a:cs typeface="Arial" panose="020B0704020202020204"/>
        <a:sym typeface="Arial" panose="020B07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704020202020204"/>
      <a:defRPr sz="1400" b="0" i="0" u="none" strike="noStrike" cap="none">
        <a:solidFill>
          <a:srgbClr val="000000"/>
        </a:solidFill>
        <a:latin typeface="Arial" panose="020B0704020202020204"/>
        <a:ea typeface="Arial" panose="020B0704020202020204"/>
        <a:cs typeface="Arial" panose="020B0704020202020204"/>
        <a:sym typeface="Arial" panose="020B07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704020202020204"/>
      <a:defRPr sz="1400" b="0" i="0" u="none" strike="noStrike" cap="none">
        <a:solidFill>
          <a:srgbClr val="000000"/>
        </a:solidFill>
        <a:latin typeface="Arial" panose="020B0704020202020204"/>
        <a:ea typeface="Arial" panose="020B0704020202020204"/>
        <a:cs typeface="Arial" panose="020B0704020202020204"/>
        <a:sym typeface="Arial" panose="020B07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704020202020204"/>
      <a:defRPr sz="1400" b="0" i="0" u="none" strike="noStrike" cap="none">
        <a:solidFill>
          <a:srgbClr val="000000"/>
        </a:solidFill>
        <a:latin typeface="Arial" panose="020B0704020202020204"/>
        <a:ea typeface="Arial" panose="020B0704020202020204"/>
        <a:cs typeface="Arial" panose="020B0704020202020204"/>
        <a:sym typeface="Arial" panose="020B07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704020202020204"/>
      <a:defRPr sz="1400" b="0" i="0" u="none" strike="noStrike" cap="none">
        <a:solidFill>
          <a:srgbClr val="000000"/>
        </a:solidFill>
        <a:latin typeface="Arial" panose="020B0704020202020204"/>
        <a:ea typeface="Arial" panose="020B0704020202020204"/>
        <a:cs typeface="Arial" panose="020B0704020202020204"/>
        <a:sym typeface="Arial" panose="020B07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704020202020204"/>
      <a:defRPr sz="1400" b="0" i="0" u="none" strike="noStrike" cap="none">
        <a:solidFill>
          <a:srgbClr val="000000"/>
        </a:solidFill>
        <a:latin typeface="Arial" panose="020B0704020202020204"/>
        <a:ea typeface="Arial" panose="020B0704020202020204"/>
        <a:cs typeface="Arial" panose="020B0704020202020204"/>
        <a:sym typeface="Arial" panose="020B07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704020202020204"/>
      <a:defRPr sz="1400" b="0" i="0" u="none" strike="noStrike" cap="none">
        <a:solidFill>
          <a:srgbClr val="000000"/>
        </a:solidFill>
        <a:latin typeface="Arial" panose="020B0704020202020204"/>
        <a:ea typeface="Arial" panose="020B0704020202020204"/>
        <a:cs typeface="Arial" panose="020B0704020202020204"/>
        <a:sym typeface="Arial" panose="020B07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704020202020204"/>
      <a:defRPr sz="1400" b="0" i="0" u="none" strike="noStrike" cap="none">
        <a:solidFill>
          <a:srgbClr val="000000"/>
        </a:solidFill>
        <a:latin typeface="Arial" panose="020B0704020202020204"/>
        <a:ea typeface="Arial" panose="020B0704020202020204"/>
        <a:cs typeface="Arial" panose="020B0704020202020204"/>
        <a:sym typeface="Arial" panose="020B07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1" name="Google Shape;10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60a9e5836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9" name="Google Shape;109;g360a9e5836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60a9e58362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6" name="Google Shape;116;g360a9e58362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60a9e58362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7" name="Google Shape;137;g360a9e58362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60a9e58362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4" name="Google Shape;144;g360a9e58362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60a9e58362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1" name="Google Shape;151;g360a9e58362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60a9e58362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9" name="Google Shape;159;g360a9e5836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60a9e58362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6" name="Google Shape;166;g360a9e58362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7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7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7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7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7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7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7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7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704020202020204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704020202020204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7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7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7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7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7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7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7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704020202020204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704020202020204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704020202020204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704020202020204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704020202020204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704020202020204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704020202020204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704020202020204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704020202020204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704020202020204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704020202020204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704020202020204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704020202020204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704020202020204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704020202020204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704020202020204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704020202020204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 lang="en-ZA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704020202020204"/>
        <a:defRPr sz="1400" b="0" i="0" u="none" strike="noStrike" cap="none">
          <a:solidFill>
            <a:srgbClr val="000000"/>
          </a:solidFill>
          <a:latin typeface="Arial" panose="020B0704020202020204"/>
          <a:ea typeface="Arial" panose="020B0704020202020204"/>
          <a:cs typeface="Arial" panose="020B0704020202020204"/>
          <a:sym typeface="Arial" panose="020B07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704020202020204"/>
        <a:defRPr sz="1400" b="0" i="0" u="none" strike="noStrike" cap="none">
          <a:solidFill>
            <a:srgbClr val="000000"/>
          </a:solidFill>
          <a:latin typeface="Arial" panose="020B0704020202020204"/>
          <a:ea typeface="Arial" panose="020B0704020202020204"/>
          <a:cs typeface="Arial" panose="020B0704020202020204"/>
          <a:sym typeface="Arial" panose="020B07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704020202020204"/>
        <a:defRPr sz="1400" b="0" i="0" u="none" strike="noStrike" cap="none">
          <a:solidFill>
            <a:srgbClr val="000000"/>
          </a:solidFill>
          <a:latin typeface="Arial" panose="020B0704020202020204"/>
          <a:ea typeface="Arial" panose="020B0704020202020204"/>
          <a:cs typeface="Arial" panose="020B0704020202020204"/>
          <a:sym typeface="Arial" panose="020B07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704020202020204"/>
        <a:defRPr sz="1400" b="0" i="0" u="none" strike="noStrike" cap="none">
          <a:solidFill>
            <a:srgbClr val="000000"/>
          </a:solidFill>
          <a:latin typeface="Arial" panose="020B0704020202020204"/>
          <a:ea typeface="Arial" panose="020B0704020202020204"/>
          <a:cs typeface="Arial" panose="020B0704020202020204"/>
          <a:sym typeface="Arial" panose="020B07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704020202020204"/>
        <a:defRPr sz="1400" b="0" i="0" u="none" strike="noStrike" cap="none">
          <a:solidFill>
            <a:srgbClr val="000000"/>
          </a:solidFill>
          <a:latin typeface="Arial" panose="020B0704020202020204"/>
          <a:ea typeface="Arial" panose="020B0704020202020204"/>
          <a:cs typeface="Arial" panose="020B0704020202020204"/>
          <a:sym typeface="Arial" panose="020B07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704020202020204"/>
        <a:defRPr sz="1400" b="0" i="0" u="none" strike="noStrike" cap="none">
          <a:solidFill>
            <a:srgbClr val="000000"/>
          </a:solidFill>
          <a:latin typeface="Arial" panose="020B0704020202020204"/>
          <a:ea typeface="Arial" panose="020B0704020202020204"/>
          <a:cs typeface="Arial" panose="020B0704020202020204"/>
          <a:sym typeface="Arial" panose="020B07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704020202020204"/>
        <a:defRPr sz="1400" b="0" i="0" u="none" strike="noStrike" cap="none">
          <a:solidFill>
            <a:srgbClr val="000000"/>
          </a:solidFill>
          <a:latin typeface="Arial" panose="020B0704020202020204"/>
          <a:ea typeface="Arial" panose="020B0704020202020204"/>
          <a:cs typeface="Arial" panose="020B0704020202020204"/>
          <a:sym typeface="Arial" panose="020B07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704020202020204"/>
        <a:defRPr sz="1400" b="0" i="0" u="none" strike="noStrike" cap="none">
          <a:solidFill>
            <a:srgbClr val="000000"/>
          </a:solidFill>
          <a:latin typeface="Arial" panose="020B0704020202020204"/>
          <a:ea typeface="Arial" panose="020B0704020202020204"/>
          <a:cs typeface="Arial" panose="020B0704020202020204"/>
          <a:sym typeface="Arial" panose="020B07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704020202020204"/>
        <a:defRPr sz="1400" b="0" i="0" u="none" strike="noStrike" cap="none">
          <a:solidFill>
            <a:srgbClr val="000000"/>
          </a:solidFill>
          <a:latin typeface="Arial" panose="020B0704020202020204"/>
          <a:ea typeface="Arial" panose="020B0704020202020204"/>
          <a:cs typeface="Arial" panose="020B0704020202020204"/>
          <a:sym typeface="Arial" panose="020B07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704020202020204"/>
        <a:defRPr sz="1400" b="0" i="0" u="none" strike="noStrike" cap="none">
          <a:solidFill>
            <a:srgbClr val="000000"/>
          </a:solidFill>
          <a:latin typeface="Arial" panose="020B0704020202020204"/>
          <a:ea typeface="Arial" panose="020B0704020202020204"/>
          <a:cs typeface="Arial" panose="020B0704020202020204"/>
          <a:sym typeface="Arial" panose="020B07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704020202020204"/>
        <a:defRPr sz="1400" b="0" i="0" u="none" strike="noStrike" cap="none">
          <a:solidFill>
            <a:srgbClr val="000000"/>
          </a:solidFill>
          <a:latin typeface="Arial" panose="020B0704020202020204"/>
          <a:ea typeface="Arial" panose="020B0704020202020204"/>
          <a:cs typeface="Arial" panose="020B0704020202020204"/>
          <a:sym typeface="Arial" panose="020B07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704020202020204"/>
        <a:defRPr sz="1400" b="0" i="0" u="none" strike="noStrike" cap="none">
          <a:solidFill>
            <a:srgbClr val="000000"/>
          </a:solidFill>
          <a:latin typeface="Arial" panose="020B0704020202020204"/>
          <a:ea typeface="Arial" panose="020B0704020202020204"/>
          <a:cs typeface="Arial" panose="020B0704020202020204"/>
          <a:sym typeface="Arial" panose="020B07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704020202020204"/>
        <a:defRPr sz="1400" b="0" i="0" u="none" strike="noStrike" cap="none">
          <a:solidFill>
            <a:srgbClr val="000000"/>
          </a:solidFill>
          <a:latin typeface="Arial" panose="020B0704020202020204"/>
          <a:ea typeface="Arial" panose="020B0704020202020204"/>
          <a:cs typeface="Arial" panose="020B0704020202020204"/>
          <a:sym typeface="Arial" panose="020B07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704020202020204"/>
        <a:defRPr sz="1400" b="0" i="0" u="none" strike="noStrike" cap="none">
          <a:solidFill>
            <a:srgbClr val="000000"/>
          </a:solidFill>
          <a:latin typeface="Arial" panose="020B0704020202020204"/>
          <a:ea typeface="Arial" panose="020B0704020202020204"/>
          <a:cs typeface="Arial" panose="020B0704020202020204"/>
          <a:sym typeface="Arial" panose="020B07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704020202020204"/>
        <a:defRPr sz="1400" b="0" i="0" u="none" strike="noStrike" cap="none">
          <a:solidFill>
            <a:srgbClr val="000000"/>
          </a:solidFill>
          <a:latin typeface="Arial" panose="020B0704020202020204"/>
          <a:ea typeface="Arial" panose="020B0704020202020204"/>
          <a:cs typeface="Arial" panose="020B0704020202020204"/>
          <a:sym typeface="Arial" panose="020B07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704020202020204"/>
        <a:defRPr sz="1400" b="0" i="0" u="none" strike="noStrike" cap="none">
          <a:solidFill>
            <a:srgbClr val="000000"/>
          </a:solidFill>
          <a:latin typeface="Arial" panose="020B0704020202020204"/>
          <a:ea typeface="Arial" panose="020B0704020202020204"/>
          <a:cs typeface="Arial" panose="020B0704020202020204"/>
          <a:sym typeface="Arial" panose="020B07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704020202020204"/>
        <a:defRPr sz="1400" b="0" i="0" u="none" strike="noStrike" cap="none">
          <a:solidFill>
            <a:srgbClr val="000000"/>
          </a:solidFill>
          <a:latin typeface="Arial" panose="020B0704020202020204"/>
          <a:ea typeface="Arial" panose="020B0704020202020204"/>
          <a:cs typeface="Arial" panose="020B0704020202020204"/>
          <a:sym typeface="Arial" panose="020B07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704020202020204"/>
        <a:defRPr sz="1400" b="0" i="0" u="none" strike="noStrike" cap="none">
          <a:solidFill>
            <a:srgbClr val="000000"/>
          </a:solidFill>
          <a:latin typeface="Arial" panose="020B0704020202020204"/>
          <a:ea typeface="Arial" panose="020B0704020202020204"/>
          <a:cs typeface="Arial" panose="020B0704020202020204"/>
          <a:sym typeface="Arial" panose="020B07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704020202020204"/>
        <a:defRPr sz="1400" b="0" i="0" u="none" strike="noStrike" cap="none">
          <a:solidFill>
            <a:srgbClr val="000000"/>
          </a:solidFill>
          <a:latin typeface="Arial" panose="020B0704020202020204"/>
          <a:ea typeface="Arial" panose="020B0704020202020204"/>
          <a:cs typeface="Arial" panose="020B0704020202020204"/>
          <a:sym typeface="Arial" panose="020B07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704020202020204"/>
        <a:defRPr sz="1400" b="0" i="0" u="none" strike="noStrike" cap="none">
          <a:solidFill>
            <a:srgbClr val="000000"/>
          </a:solidFill>
          <a:latin typeface="Arial" panose="020B0704020202020204"/>
          <a:ea typeface="Arial" panose="020B0704020202020204"/>
          <a:cs typeface="Arial" panose="020B0704020202020204"/>
          <a:sym typeface="Arial" panose="020B07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704020202020204"/>
        <a:defRPr sz="1400" b="0" i="0" u="none" strike="noStrike" cap="none">
          <a:solidFill>
            <a:srgbClr val="000000"/>
          </a:solidFill>
          <a:latin typeface="Arial" panose="020B0704020202020204"/>
          <a:ea typeface="Arial" panose="020B0704020202020204"/>
          <a:cs typeface="Arial" panose="020B0704020202020204"/>
          <a:sym typeface="Arial" panose="020B07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704020202020204"/>
        <a:defRPr sz="1400" b="0" i="0" u="none" strike="noStrike" cap="none">
          <a:solidFill>
            <a:srgbClr val="000000"/>
          </a:solidFill>
          <a:latin typeface="Arial" panose="020B0704020202020204"/>
          <a:ea typeface="Arial" panose="020B0704020202020204"/>
          <a:cs typeface="Arial" panose="020B0704020202020204"/>
          <a:sym typeface="Arial" panose="020B07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704020202020204"/>
        <a:defRPr sz="1400" b="0" i="0" u="none" strike="noStrike" cap="none">
          <a:solidFill>
            <a:srgbClr val="000000"/>
          </a:solidFill>
          <a:latin typeface="Arial" panose="020B0704020202020204"/>
          <a:ea typeface="Arial" panose="020B0704020202020204"/>
          <a:cs typeface="Arial" panose="020B0704020202020204"/>
          <a:sym typeface="Arial" panose="020B07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704020202020204"/>
        <a:defRPr sz="1400" b="0" i="0" u="none" strike="noStrike" cap="none">
          <a:solidFill>
            <a:srgbClr val="000000"/>
          </a:solidFill>
          <a:latin typeface="Arial" panose="020B0704020202020204"/>
          <a:ea typeface="Arial" panose="020B0704020202020204"/>
          <a:cs typeface="Arial" panose="020B0704020202020204"/>
          <a:sym typeface="Arial" panose="020B07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704020202020204"/>
        <a:defRPr sz="1400" b="0" i="0" u="none" strike="noStrike" cap="none">
          <a:solidFill>
            <a:srgbClr val="000000"/>
          </a:solidFill>
          <a:latin typeface="Arial" panose="020B0704020202020204"/>
          <a:ea typeface="Arial" panose="020B0704020202020204"/>
          <a:cs typeface="Arial" panose="020B0704020202020204"/>
          <a:sym typeface="Arial" panose="020B07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704020202020204"/>
        <a:defRPr sz="1400" b="0" i="0" u="none" strike="noStrike" cap="none">
          <a:solidFill>
            <a:srgbClr val="000000"/>
          </a:solidFill>
          <a:latin typeface="Arial" panose="020B0704020202020204"/>
          <a:ea typeface="Arial" panose="020B0704020202020204"/>
          <a:cs typeface="Arial" panose="020B0704020202020204"/>
          <a:sym typeface="Arial" panose="020B07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704020202020204"/>
        <a:defRPr sz="1400" b="0" i="0" u="none" strike="noStrike" cap="none">
          <a:solidFill>
            <a:srgbClr val="000000"/>
          </a:solidFill>
          <a:latin typeface="Arial" panose="020B0704020202020204"/>
          <a:ea typeface="Arial" panose="020B0704020202020204"/>
          <a:cs typeface="Arial" panose="020B0704020202020204"/>
          <a:sym typeface="Arial" panose="020B07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591675" y="1232138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6B0E3"/>
              </a:buClr>
              <a:buSzPts val="5400"/>
              <a:buFont typeface="Arial Black" panose="020B0A04020102020204"/>
              <a:buNone/>
            </a:pPr>
            <a:r>
              <a:rPr lang="en-ZA" sz="5400" b="1">
                <a:solidFill>
                  <a:srgbClr val="36B0E3"/>
                </a:solidFill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Unlocking project potential</a:t>
            </a:r>
          </a:p>
        </p:txBody>
      </p:sp>
      <p:pic>
        <p:nvPicPr>
          <p:cNvPr id="85" name="Google Shape;85;p1" descr="Logo, company name&#10;&#10;Description automatically generated"/>
          <p:cNvPicPr preferRelativeResize="0"/>
          <p:nvPr/>
        </p:nvPicPr>
        <p:blipFill rotWithShape="1">
          <a:blip r:embed="rId3"/>
          <a:srcRect l="7727" t="16961" r="7946" b="22414"/>
          <a:stretch>
            <a:fillRect/>
          </a:stretch>
        </p:blipFill>
        <p:spPr>
          <a:xfrm>
            <a:off x="4114164" y="26988"/>
            <a:ext cx="3800459" cy="2049462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"/>
          <p:cNvSpPr/>
          <p:nvPr/>
        </p:nvSpPr>
        <p:spPr>
          <a:xfrm>
            <a:off x="3220720" y="5181600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7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805875" y="3619750"/>
            <a:ext cx="2481600" cy="10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Chengetai Dziwa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9615250" y="3766400"/>
            <a:ext cx="1759500" cy="9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June 2025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 descr="A group of logos with text&#10;&#10;AI-generated content may be incorrect.">
            <a:extLst>
              <a:ext uri="{FF2B5EF4-FFF2-40B4-BE49-F238E27FC236}">
                <a16:creationId xmlns:a16="http://schemas.microsoft.com/office/drawing/2014/main" id="{60DB9F51-DD2A-EA27-556D-FB2FDE3F81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77961"/>
            <a:ext cx="12192000" cy="167509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"/>
          <p:cNvSpPr txBox="1">
            <a:spLocks noGrp="1"/>
          </p:cNvSpPr>
          <p:nvPr>
            <p:ph type="body" idx="1"/>
          </p:nvPr>
        </p:nvSpPr>
        <p:spPr>
          <a:xfrm>
            <a:off x="838200" y="1126950"/>
            <a:ext cx="10515600" cy="52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/>
          <a:p>
            <a:pPr marL="342900" lvl="0" indent="-31496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ct val="100000"/>
              <a:buChar char="•"/>
            </a:pPr>
            <a:r>
              <a:rPr lang="en-ZA" sz="3555" b="1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Monitoring</a:t>
            </a:r>
            <a:r>
              <a:rPr lang="en-ZA" sz="3555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: Regularly collecting and analyzing information to track progress toward your goals.</a:t>
            </a:r>
            <a:endParaRPr sz="3555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342900" lvl="0" indent="-31496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ct val="100000"/>
              <a:buChar char="•"/>
            </a:pPr>
            <a:r>
              <a:rPr lang="en-ZA" sz="3555" b="1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Evaluation</a:t>
            </a:r>
            <a:r>
              <a:rPr lang="en-ZA" sz="3555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: Systematically assessing a project's design, implementation, and outcomes to determine its effectiveness/efficiency.</a:t>
            </a:r>
            <a:endParaRPr sz="3555">
              <a:solidFill>
                <a:srgbClr val="0D0D0D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D0D0D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D0D0D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D0D0D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D0D0D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D0D0D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D0D0D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D0D0D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D0D0D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D0D0D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D0D0D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D0D0D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D0D0D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D0D0D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D0D0D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D0D0D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D0D0D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D0D0D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D0D0D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D0D0D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310">
              <a:solidFill>
                <a:srgbClr val="0D0D0D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342900" lvl="0" indent="-30607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ct val="100000"/>
              <a:buChar char="•"/>
            </a:pPr>
            <a:r>
              <a:rPr lang="en-ZA" sz="3310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M&amp;E helps ensure your bread-baking process is on </a:t>
            </a:r>
            <a:r>
              <a:rPr lang="en-ZA" sz="3310" b="1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track</a:t>
            </a:r>
            <a:r>
              <a:rPr lang="en-ZA" sz="3310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 to achieve the </a:t>
            </a:r>
            <a:r>
              <a:rPr lang="en-ZA" sz="3310" b="1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perfect</a:t>
            </a:r>
            <a:r>
              <a:rPr lang="en-ZA" sz="3310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 loaf by systematically tracking progress, making </a:t>
            </a:r>
            <a:r>
              <a:rPr lang="en-ZA" sz="3310" b="1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informed</a:t>
            </a:r>
            <a:r>
              <a:rPr lang="en-ZA" sz="3310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 adjustments, and assessing </a:t>
            </a:r>
            <a:r>
              <a:rPr lang="en-ZA" sz="3310" b="1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outcomes</a:t>
            </a:r>
            <a:r>
              <a:rPr lang="en-ZA" sz="3310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.</a:t>
            </a:r>
            <a:endParaRPr sz="3710"/>
          </a:p>
        </p:txBody>
      </p:sp>
      <p:pic>
        <p:nvPicPr>
          <p:cNvPr id="104" name="Google Shape;104;p2" descr="Logo, company name&#10;&#10;Description automatically generated"/>
          <p:cNvPicPr preferRelativeResize="0"/>
          <p:nvPr/>
        </p:nvPicPr>
        <p:blipFill rotWithShape="1">
          <a:blip r:embed="rId3"/>
          <a:srcRect l="7727" t="16961" r="7946" b="22414"/>
          <a:stretch>
            <a:fillRect/>
          </a:stretch>
        </p:blipFill>
        <p:spPr>
          <a:xfrm>
            <a:off x="9891772" y="0"/>
            <a:ext cx="2204326" cy="118872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"/>
          <p:cNvSpPr txBox="1">
            <a:spLocks noGrp="1"/>
          </p:cNvSpPr>
          <p:nvPr>
            <p:ph type="title"/>
          </p:nvPr>
        </p:nvSpPr>
        <p:spPr>
          <a:xfrm>
            <a:off x="793075" y="319554"/>
            <a:ext cx="10515600" cy="5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6B0E3"/>
              </a:buClr>
              <a:buSzPts val="3300"/>
              <a:buFont typeface="Arial" panose="020B0704020202020204"/>
              <a:buNone/>
            </a:pPr>
            <a:r>
              <a:rPr lang="en-ZA" sz="3300" b="1">
                <a:solidFill>
                  <a:srgbClr val="36B0E3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Monitoring and Evaluation</a:t>
            </a:r>
          </a:p>
        </p:txBody>
      </p:sp>
      <p:pic>
        <p:nvPicPr>
          <p:cNvPr id="106" name="Google Shape;106;p2"/>
          <p:cNvPicPr preferRelativeResize="0"/>
          <p:nvPr/>
        </p:nvPicPr>
        <p:blipFill rotWithShape="1">
          <a:blip r:embed="rId4"/>
          <a:srcRect t="23329" b="8073"/>
          <a:stretch>
            <a:fillRect/>
          </a:stretch>
        </p:blipFill>
        <p:spPr>
          <a:xfrm>
            <a:off x="1400391" y="2575342"/>
            <a:ext cx="7079787" cy="27317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0a9e58362_0_0"/>
          <p:cNvSpPr txBox="1">
            <a:spLocks noGrp="1"/>
          </p:cNvSpPr>
          <p:nvPr>
            <p:ph type="body" idx="1"/>
          </p:nvPr>
        </p:nvSpPr>
        <p:spPr>
          <a:xfrm>
            <a:off x="838200" y="1450725"/>
            <a:ext cx="10515600" cy="47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704020202020204"/>
              <a:buNone/>
            </a:pPr>
            <a:r>
              <a:rPr lang="en-ZA" sz="2635" b="1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Why? </a:t>
            </a:r>
            <a:endParaRPr sz="1835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342900" lvl="0" indent="-3454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ct val="100000"/>
              <a:buChar char="•"/>
            </a:pPr>
            <a:r>
              <a:rPr lang="en-ZA" sz="2635" b="1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Accountability</a:t>
            </a:r>
            <a:r>
              <a:rPr lang="en-ZA" sz="2635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: Demonstrates responsible use of resources.</a:t>
            </a:r>
            <a:endParaRPr sz="1835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342900" lvl="0" indent="-3454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ct val="100000"/>
              <a:buChar char="•"/>
            </a:pPr>
            <a:r>
              <a:rPr lang="en-ZA" sz="2635" b="1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Learning</a:t>
            </a:r>
            <a:r>
              <a:rPr lang="en-ZA" sz="2635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: Provides insights to improve future projects.</a:t>
            </a:r>
            <a:endParaRPr sz="1835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342900" lvl="0" indent="-3454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ct val="100000"/>
              <a:buChar char="•"/>
            </a:pPr>
            <a:r>
              <a:rPr lang="en-ZA" sz="2635" b="1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Decision Making</a:t>
            </a:r>
            <a:r>
              <a:rPr lang="en-ZA" sz="2635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: Informs strategic adjustments and future planning.</a:t>
            </a:r>
            <a:endParaRPr sz="1835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342900" lvl="0" indent="-3454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ct val="100000"/>
              <a:buChar char="•"/>
            </a:pPr>
            <a:r>
              <a:rPr lang="en-ZA" sz="2635" b="1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Reporting</a:t>
            </a:r>
            <a:r>
              <a:rPr lang="en-ZA" sz="2635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: Offers evidence of progress and success to stakeholders.</a:t>
            </a:r>
            <a:endParaRPr sz="1835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704020202020204"/>
              <a:buNone/>
            </a:pPr>
            <a:endParaRPr sz="2635" b="1">
              <a:solidFill>
                <a:srgbClr val="0D0D0D"/>
              </a:solidFill>
              <a:highlight>
                <a:srgbClr val="FFFFFF"/>
              </a:highlight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704020202020204"/>
              <a:buNone/>
            </a:pPr>
            <a:r>
              <a:rPr lang="en-ZA" sz="2635" b="1">
                <a:solidFill>
                  <a:srgbClr val="0D0D0D"/>
                </a:solidFill>
                <a:highlight>
                  <a:srgbClr val="FFFFFF"/>
                </a:highlight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How?</a:t>
            </a:r>
            <a:endParaRPr sz="1835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342900" lvl="0" indent="-3454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ct val="100000"/>
              <a:buChar char="•"/>
            </a:pPr>
            <a:r>
              <a:rPr lang="en-ZA" sz="2635" b="1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Indicators</a:t>
            </a:r>
            <a:r>
              <a:rPr lang="en-ZA" sz="2635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: Specific, measurable signs of progress.</a:t>
            </a:r>
            <a:endParaRPr sz="1835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342900" lvl="0" indent="-3454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ct val="100000"/>
              <a:buChar char="•"/>
            </a:pPr>
            <a:r>
              <a:rPr lang="en-ZA" sz="2635" b="1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Baseline Data</a:t>
            </a:r>
            <a:r>
              <a:rPr lang="en-ZA" sz="2635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: Initial data against which progress is measured.</a:t>
            </a:r>
            <a:endParaRPr sz="1835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342900" lvl="0" indent="-3454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ct val="100000"/>
              <a:buChar char="•"/>
            </a:pPr>
            <a:r>
              <a:rPr lang="en-ZA" sz="2635" b="1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Monitoring Plan</a:t>
            </a:r>
            <a:r>
              <a:rPr lang="en-ZA" sz="2635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: Schedule and methods for regular data collection.</a:t>
            </a:r>
            <a:endParaRPr sz="1835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342900" lvl="0" indent="-3454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ct val="100000"/>
              <a:buChar char="•"/>
            </a:pPr>
            <a:r>
              <a:rPr lang="en-ZA" sz="2635" b="1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Evaluation Plan</a:t>
            </a:r>
            <a:r>
              <a:rPr lang="en-ZA" sz="2635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: Framework for assessing project outcomes and impact.</a:t>
            </a:r>
            <a:endParaRPr sz="1835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342900" lvl="0" indent="-3454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ct val="100000"/>
              <a:buChar char="•"/>
            </a:pPr>
            <a:r>
              <a:rPr lang="en-ZA" sz="2635" b="1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Data Collection Methods</a:t>
            </a:r>
            <a:r>
              <a:rPr lang="en-ZA" sz="2635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: Tools and techniques for gathering information.</a:t>
            </a:r>
            <a:endParaRPr sz="1835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342900" lvl="0" indent="-3454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ct val="100000"/>
              <a:buChar char="•"/>
            </a:pPr>
            <a:r>
              <a:rPr lang="en-ZA" sz="2635" b="1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Analysis and Reporting</a:t>
            </a:r>
            <a:r>
              <a:rPr lang="en-ZA" sz="2635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: Processes for interpreting data and sharing findings.</a:t>
            </a:r>
            <a:endParaRPr sz="1835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704020202020204"/>
              <a:buNone/>
            </a:pPr>
            <a:endParaRPr sz="2200" b="1">
              <a:solidFill>
                <a:srgbClr val="0D0D0D"/>
              </a:solidFill>
              <a:highlight>
                <a:srgbClr val="FFFFFF"/>
              </a:highlight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200" b="1">
              <a:solidFill>
                <a:srgbClr val="0D0D0D"/>
              </a:solidFill>
              <a:highlight>
                <a:srgbClr val="FFFFFF"/>
              </a:highlight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</p:txBody>
      </p:sp>
      <p:pic>
        <p:nvPicPr>
          <p:cNvPr id="112" name="Google Shape;112;g360a9e58362_0_0" descr="Logo, company name&#10;&#10;Description automatically generated"/>
          <p:cNvPicPr preferRelativeResize="0"/>
          <p:nvPr/>
        </p:nvPicPr>
        <p:blipFill rotWithShape="1">
          <a:blip r:embed="rId3"/>
          <a:srcRect l="7724" t="16962" r="7951" b="22412"/>
          <a:stretch>
            <a:fillRect/>
          </a:stretch>
        </p:blipFill>
        <p:spPr>
          <a:xfrm>
            <a:off x="9891772" y="0"/>
            <a:ext cx="2204326" cy="118872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g360a9e58362_0_0"/>
          <p:cNvSpPr txBox="1">
            <a:spLocks noGrp="1"/>
          </p:cNvSpPr>
          <p:nvPr>
            <p:ph type="title"/>
          </p:nvPr>
        </p:nvSpPr>
        <p:spPr>
          <a:xfrm>
            <a:off x="838200" y="753216"/>
            <a:ext cx="10515600" cy="5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6B0E3"/>
              </a:buClr>
              <a:buSzPts val="3300"/>
              <a:buFont typeface="Arial" panose="020B0704020202020204"/>
              <a:buNone/>
            </a:pPr>
            <a:r>
              <a:rPr lang="en-ZA" sz="3300" b="1">
                <a:solidFill>
                  <a:srgbClr val="36B0E3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Monitoring and Evaluation cont’d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60a9e58362_0_18"/>
          <p:cNvSpPr txBox="1">
            <a:spLocks noGrp="1"/>
          </p:cNvSpPr>
          <p:nvPr>
            <p:ph type="body" idx="1"/>
          </p:nvPr>
        </p:nvSpPr>
        <p:spPr>
          <a:xfrm>
            <a:off x="838200" y="1450725"/>
            <a:ext cx="10515600" cy="47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20000"/>
          </a:bodyPr>
          <a:lstStyle/>
          <a:p>
            <a:pPr marL="1778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1778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1778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1778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None/>
            </a:pPr>
            <a:endParaRPr sz="2000" b="1">
              <a:solidFill>
                <a:srgbClr val="0D0D0D"/>
              </a:solidFill>
              <a:highlight>
                <a:srgbClr val="FFFFFF"/>
              </a:highlight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None/>
            </a:pPr>
            <a:endParaRPr sz="2000" b="1">
              <a:solidFill>
                <a:srgbClr val="0D0D0D"/>
              </a:solidFill>
              <a:highlight>
                <a:srgbClr val="FFFFFF"/>
              </a:highlight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None/>
            </a:pPr>
            <a:endParaRPr sz="2000" b="1">
              <a:solidFill>
                <a:srgbClr val="0D0D0D"/>
              </a:solidFill>
              <a:highlight>
                <a:srgbClr val="FFFFFF"/>
              </a:highlight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704020202020204"/>
              <a:buNone/>
            </a:pPr>
            <a:r>
              <a:rPr lang="en-ZA" sz="2000" b="1">
                <a:solidFill>
                  <a:srgbClr val="0D0D0D"/>
                </a:solidFill>
                <a:highlight>
                  <a:srgbClr val="FFFFFF"/>
                </a:highlight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Long-term Goal</a:t>
            </a:r>
            <a:r>
              <a:rPr lang="en-ZA" sz="2000">
                <a:solidFill>
                  <a:srgbClr val="0D0D0D"/>
                </a:solidFill>
                <a:highlight>
                  <a:srgbClr val="FFFFFF"/>
                </a:highlight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: The ultimate change you aim to achieve.</a:t>
            </a:r>
            <a:endParaRPr sz="1400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704020202020204"/>
              <a:buNone/>
            </a:pPr>
            <a:endParaRPr sz="2000">
              <a:solidFill>
                <a:srgbClr val="0D0D0D"/>
              </a:solidFill>
              <a:highlight>
                <a:srgbClr val="FFFFFF"/>
              </a:highlight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704020202020204"/>
              <a:buNone/>
            </a:pPr>
            <a:r>
              <a:rPr lang="en-ZA" sz="2000" b="1">
                <a:solidFill>
                  <a:srgbClr val="0D0D0D"/>
                </a:solidFill>
                <a:highlight>
                  <a:srgbClr val="FFFFFF"/>
                </a:highlight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Outcomes</a:t>
            </a:r>
            <a:r>
              <a:rPr lang="en-ZA" sz="2000">
                <a:solidFill>
                  <a:srgbClr val="0D0D0D"/>
                </a:solidFill>
                <a:highlight>
                  <a:srgbClr val="FFFFFF"/>
                </a:highlight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: Short, medium, and long-term changes to reach the goal.</a:t>
            </a:r>
            <a:endParaRPr sz="1400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704020202020204"/>
              <a:buNone/>
            </a:pPr>
            <a:endParaRPr sz="2000">
              <a:solidFill>
                <a:srgbClr val="0D0D0D"/>
              </a:solidFill>
              <a:highlight>
                <a:srgbClr val="FFFFFF"/>
              </a:highlight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704020202020204"/>
              <a:buNone/>
            </a:pPr>
            <a:r>
              <a:rPr lang="en-ZA" sz="2000" b="1">
                <a:solidFill>
                  <a:srgbClr val="0D0D0D"/>
                </a:solidFill>
                <a:highlight>
                  <a:srgbClr val="FFFFFF"/>
                </a:highlight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Interventions</a:t>
            </a:r>
            <a:r>
              <a:rPr lang="en-ZA" sz="2000">
                <a:solidFill>
                  <a:srgbClr val="0D0D0D"/>
                </a:solidFill>
                <a:highlight>
                  <a:srgbClr val="FFFFFF"/>
                </a:highlight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: Activities or strategies implemented to achieve outcomes.</a:t>
            </a:r>
            <a:endParaRPr sz="1400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704020202020204"/>
              <a:buNone/>
            </a:pPr>
            <a:endParaRPr sz="2000">
              <a:solidFill>
                <a:srgbClr val="0D0D0D"/>
              </a:solidFill>
              <a:highlight>
                <a:srgbClr val="FFFFFF"/>
              </a:highlight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704020202020204"/>
              <a:buNone/>
            </a:pPr>
            <a:r>
              <a:rPr lang="en-ZA" sz="2000" b="1">
                <a:solidFill>
                  <a:srgbClr val="0D0D0D"/>
                </a:solidFill>
                <a:highlight>
                  <a:srgbClr val="FFFFFF"/>
                </a:highlight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Assumptions</a:t>
            </a:r>
            <a:r>
              <a:rPr lang="en-ZA" sz="2000">
                <a:solidFill>
                  <a:srgbClr val="0D0D0D"/>
                </a:solidFill>
                <a:highlight>
                  <a:srgbClr val="FFFFFF"/>
                </a:highlight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: Conditions that need to be in place for success.</a:t>
            </a:r>
            <a:endParaRPr sz="1400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704020202020204"/>
              <a:buNone/>
            </a:pPr>
            <a:endParaRPr sz="2000">
              <a:solidFill>
                <a:srgbClr val="0D0D0D"/>
              </a:solidFill>
              <a:highlight>
                <a:srgbClr val="FFFFFF"/>
              </a:highlight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704020202020204"/>
              <a:buNone/>
            </a:pPr>
            <a:r>
              <a:rPr lang="en-ZA" sz="2000" b="1">
                <a:solidFill>
                  <a:srgbClr val="0D0D0D"/>
                </a:solidFill>
                <a:highlight>
                  <a:srgbClr val="FFFFFF"/>
                </a:highlight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Indicators</a:t>
            </a:r>
            <a:r>
              <a:rPr lang="en-ZA" sz="2000">
                <a:solidFill>
                  <a:srgbClr val="0D0D0D"/>
                </a:solidFill>
                <a:highlight>
                  <a:srgbClr val="FFFFFF"/>
                </a:highlight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: Metrics to measure progress.</a:t>
            </a:r>
            <a:endParaRPr sz="1400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1778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1400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</p:txBody>
      </p:sp>
      <p:pic>
        <p:nvPicPr>
          <p:cNvPr id="119" name="Google Shape;119;g360a9e58362_0_18" descr="Logo, company name&#10;&#10;Description automatically generated"/>
          <p:cNvPicPr preferRelativeResize="0"/>
          <p:nvPr/>
        </p:nvPicPr>
        <p:blipFill rotWithShape="1">
          <a:blip r:embed="rId3"/>
          <a:srcRect l="7724" t="16962" r="7951" b="22412"/>
          <a:stretch>
            <a:fillRect/>
          </a:stretch>
        </p:blipFill>
        <p:spPr>
          <a:xfrm>
            <a:off x="9891772" y="0"/>
            <a:ext cx="2204326" cy="118872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g360a9e58362_0_18"/>
          <p:cNvSpPr txBox="1">
            <a:spLocks noGrp="1"/>
          </p:cNvSpPr>
          <p:nvPr>
            <p:ph type="title"/>
          </p:nvPr>
        </p:nvSpPr>
        <p:spPr>
          <a:xfrm>
            <a:off x="838200" y="753216"/>
            <a:ext cx="10515600" cy="5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6B0E3"/>
              </a:buClr>
              <a:buSzPts val="3300"/>
              <a:buFont typeface="Arial" panose="020B0704020202020204"/>
              <a:buNone/>
            </a:pPr>
            <a:r>
              <a:rPr lang="en-ZA" sz="3300" b="1">
                <a:solidFill>
                  <a:srgbClr val="36B0E3"/>
                </a:solidFill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Theory of Change</a:t>
            </a:r>
          </a:p>
        </p:txBody>
      </p:sp>
      <p:grpSp>
        <p:nvGrpSpPr>
          <p:cNvPr id="121" name="Google Shape;121;g360a9e58362_0_18"/>
          <p:cNvGrpSpPr/>
          <p:nvPr/>
        </p:nvGrpSpPr>
        <p:grpSpPr>
          <a:xfrm>
            <a:off x="998800" y="1534118"/>
            <a:ext cx="2307900" cy="1302600"/>
            <a:chOff x="491200" y="1229593"/>
            <a:chExt cx="2307900" cy="1302600"/>
          </a:xfrm>
        </p:grpSpPr>
        <p:sp>
          <p:nvSpPr>
            <p:cNvPr id="122" name="Google Shape;122;g360a9e58362_0_18"/>
            <p:cNvSpPr/>
            <p:nvPr/>
          </p:nvSpPr>
          <p:spPr>
            <a:xfrm>
              <a:off x="592106" y="1846912"/>
              <a:ext cx="2124300" cy="559200"/>
            </a:xfrm>
            <a:prstGeom prst="rect">
              <a:avLst/>
            </a:prstGeom>
            <a:solidFill>
              <a:srgbClr val="2641A4"/>
            </a:solidFill>
            <a:ln w="12700" cap="flat" cmpd="sng">
              <a:solidFill>
                <a:srgbClr val="101B4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ZA" sz="1800" b="1">
                  <a:solidFill>
                    <a:srgbClr val="FFFFFF"/>
                  </a:solidFill>
                  <a:latin typeface="Arial" panose="020B0704020202020204"/>
                  <a:ea typeface="Arial" panose="020B0704020202020204"/>
                  <a:cs typeface="Arial" panose="020B0704020202020204"/>
                  <a:sym typeface="Arial" panose="020B0704020202020204"/>
                </a:rPr>
                <a:t>Knowledge </a:t>
              </a:r>
            </a:p>
          </p:txBody>
        </p:sp>
        <p:sp>
          <p:nvSpPr>
            <p:cNvPr id="123" name="Google Shape;123;g360a9e58362_0_18"/>
            <p:cNvSpPr/>
            <p:nvPr/>
          </p:nvSpPr>
          <p:spPr>
            <a:xfrm>
              <a:off x="592107" y="1366911"/>
              <a:ext cx="2124300" cy="380400"/>
            </a:xfrm>
            <a:prstGeom prst="rect">
              <a:avLst/>
            </a:prstGeom>
            <a:solidFill>
              <a:srgbClr val="FFFFFF"/>
            </a:solidFill>
            <a:ln w="12700" cap="flat" cmpd="sng">
              <a:solidFill>
                <a:srgbClr val="50B6B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ZA" sz="1800" b="1">
                  <a:solidFill>
                    <a:srgbClr val="2EA0DC"/>
                  </a:solidFill>
                  <a:latin typeface="Arial" panose="020B0704020202020204"/>
                  <a:ea typeface="Arial" panose="020B0704020202020204"/>
                  <a:cs typeface="Arial" panose="020B0704020202020204"/>
                  <a:sym typeface="Arial" panose="020B0704020202020204"/>
                </a:rPr>
                <a:t>Believe </a:t>
              </a:r>
            </a:p>
          </p:txBody>
        </p:sp>
        <p:sp>
          <p:nvSpPr>
            <p:cNvPr id="124" name="Google Shape;124;g360a9e58362_0_18"/>
            <p:cNvSpPr/>
            <p:nvPr/>
          </p:nvSpPr>
          <p:spPr>
            <a:xfrm>
              <a:off x="491200" y="1229593"/>
              <a:ext cx="2307900" cy="1302600"/>
            </a:xfrm>
            <a:prstGeom prst="rect">
              <a:avLst/>
            </a:prstGeom>
            <a:noFill/>
            <a:ln w="9525" cap="flat" cmpd="sng">
              <a:solidFill>
                <a:srgbClr val="2641A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EA0DC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5" name="Google Shape;125;g360a9e58362_0_18"/>
          <p:cNvSpPr/>
          <p:nvPr/>
        </p:nvSpPr>
        <p:spPr>
          <a:xfrm>
            <a:off x="3676453" y="1534117"/>
            <a:ext cx="876000" cy="1176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2641A4"/>
          </a:solidFill>
          <a:ln w="12700" cap="flat" cmpd="sng">
            <a:solidFill>
              <a:srgbClr val="101B4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6" name="Google Shape;126;g360a9e58362_0_18"/>
          <p:cNvGrpSpPr/>
          <p:nvPr/>
        </p:nvGrpSpPr>
        <p:grpSpPr>
          <a:xfrm>
            <a:off x="4762019" y="1486867"/>
            <a:ext cx="1817700" cy="1271100"/>
            <a:chOff x="3923007" y="1229592"/>
            <a:chExt cx="1817700" cy="1271100"/>
          </a:xfrm>
        </p:grpSpPr>
        <p:sp>
          <p:nvSpPr>
            <p:cNvPr id="127" name="Google Shape;127;g360a9e58362_0_18"/>
            <p:cNvSpPr/>
            <p:nvPr/>
          </p:nvSpPr>
          <p:spPr>
            <a:xfrm>
              <a:off x="4033972" y="1844363"/>
              <a:ext cx="1605900" cy="559200"/>
            </a:xfrm>
            <a:prstGeom prst="rect">
              <a:avLst/>
            </a:prstGeom>
            <a:solidFill>
              <a:srgbClr val="2641A4"/>
            </a:solidFill>
            <a:ln w="12700" cap="flat" cmpd="sng">
              <a:solidFill>
                <a:srgbClr val="101B4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ZA" sz="1800" b="1">
                  <a:solidFill>
                    <a:srgbClr val="FFFFFF"/>
                  </a:solidFill>
                  <a:latin typeface="Arial" panose="020B0704020202020204"/>
                  <a:ea typeface="Arial" panose="020B0704020202020204"/>
                  <a:cs typeface="Arial" panose="020B0704020202020204"/>
                  <a:sym typeface="Arial" panose="020B0704020202020204"/>
                </a:rPr>
                <a:t>Strategy </a:t>
              </a:r>
            </a:p>
          </p:txBody>
        </p:sp>
        <p:sp>
          <p:nvSpPr>
            <p:cNvPr id="128" name="Google Shape;128;g360a9e58362_0_18"/>
            <p:cNvSpPr/>
            <p:nvPr/>
          </p:nvSpPr>
          <p:spPr>
            <a:xfrm>
              <a:off x="4033972" y="1326524"/>
              <a:ext cx="1605900" cy="380400"/>
            </a:xfrm>
            <a:prstGeom prst="rect">
              <a:avLst/>
            </a:prstGeom>
            <a:solidFill>
              <a:srgbClr val="FFFFFF"/>
            </a:solidFill>
            <a:ln w="12700" cap="flat" cmpd="sng">
              <a:solidFill>
                <a:srgbClr val="50B6B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ZA" sz="1800" b="1">
                  <a:solidFill>
                    <a:srgbClr val="2EA0DC"/>
                  </a:solidFill>
                  <a:latin typeface="Arial" panose="020B0704020202020204"/>
                  <a:ea typeface="Arial" panose="020B0704020202020204"/>
                  <a:cs typeface="Arial" panose="020B0704020202020204"/>
                  <a:sym typeface="Arial" panose="020B0704020202020204"/>
                </a:rPr>
                <a:t>Do </a:t>
              </a:r>
            </a:p>
          </p:txBody>
        </p:sp>
        <p:sp>
          <p:nvSpPr>
            <p:cNvPr id="129" name="Google Shape;129;g360a9e58362_0_18"/>
            <p:cNvSpPr/>
            <p:nvPr/>
          </p:nvSpPr>
          <p:spPr>
            <a:xfrm>
              <a:off x="3923007" y="1229592"/>
              <a:ext cx="1817700" cy="1271100"/>
            </a:xfrm>
            <a:prstGeom prst="rect">
              <a:avLst/>
            </a:prstGeom>
            <a:noFill/>
            <a:ln w="9525" cap="flat" cmpd="sng">
              <a:solidFill>
                <a:srgbClr val="2641A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EA0DC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0" name="Google Shape;130;g360a9e58362_0_18"/>
          <p:cNvSpPr/>
          <p:nvPr/>
        </p:nvSpPr>
        <p:spPr>
          <a:xfrm>
            <a:off x="6856959" y="1500684"/>
            <a:ext cx="1103400" cy="1243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2641A4"/>
          </a:solidFill>
          <a:ln w="12700" cap="flat" cmpd="sng">
            <a:solidFill>
              <a:srgbClr val="101B4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1" name="Google Shape;131;g360a9e58362_0_18"/>
          <p:cNvGrpSpPr/>
          <p:nvPr/>
        </p:nvGrpSpPr>
        <p:grpSpPr>
          <a:xfrm>
            <a:off x="8264660" y="1565625"/>
            <a:ext cx="1817700" cy="1271100"/>
            <a:chOff x="7023910" y="1260950"/>
            <a:chExt cx="1817700" cy="1271100"/>
          </a:xfrm>
        </p:grpSpPr>
        <p:sp>
          <p:nvSpPr>
            <p:cNvPr id="132" name="Google Shape;132;g360a9e58362_0_18"/>
            <p:cNvSpPr/>
            <p:nvPr/>
          </p:nvSpPr>
          <p:spPr>
            <a:xfrm>
              <a:off x="7129846" y="1844363"/>
              <a:ext cx="1605900" cy="559200"/>
            </a:xfrm>
            <a:prstGeom prst="rect">
              <a:avLst/>
            </a:prstGeom>
            <a:solidFill>
              <a:srgbClr val="2641A4"/>
            </a:solidFill>
            <a:ln w="12700" cap="flat" cmpd="sng">
              <a:solidFill>
                <a:srgbClr val="101B4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ZA" sz="1800" b="1">
                  <a:solidFill>
                    <a:srgbClr val="FFFFFF"/>
                  </a:solidFill>
                  <a:latin typeface="Arial" panose="020B0704020202020204"/>
                  <a:ea typeface="Arial" panose="020B0704020202020204"/>
                  <a:cs typeface="Arial" panose="020B0704020202020204"/>
                  <a:sym typeface="Arial" panose="020B0704020202020204"/>
                </a:rPr>
                <a:t>Results</a:t>
              </a:r>
            </a:p>
          </p:txBody>
        </p:sp>
        <p:sp>
          <p:nvSpPr>
            <p:cNvPr id="133" name="Google Shape;133;g360a9e58362_0_18"/>
            <p:cNvSpPr/>
            <p:nvPr/>
          </p:nvSpPr>
          <p:spPr>
            <a:xfrm>
              <a:off x="7119241" y="1329073"/>
              <a:ext cx="1605900" cy="380400"/>
            </a:xfrm>
            <a:prstGeom prst="rect">
              <a:avLst/>
            </a:prstGeom>
            <a:solidFill>
              <a:srgbClr val="FFFFFF"/>
            </a:solidFill>
            <a:ln w="12700" cap="flat" cmpd="sng">
              <a:solidFill>
                <a:srgbClr val="50B6B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ZA" sz="1800" b="1">
                  <a:solidFill>
                    <a:srgbClr val="2EA0DC"/>
                  </a:solidFill>
                  <a:latin typeface="Arial" panose="020B0704020202020204"/>
                  <a:ea typeface="Arial" panose="020B0704020202020204"/>
                  <a:cs typeface="Arial" panose="020B0704020202020204"/>
                  <a:sym typeface="Arial" panose="020B0704020202020204"/>
                </a:rPr>
                <a:t>Get </a:t>
              </a:r>
            </a:p>
          </p:txBody>
        </p:sp>
        <p:sp>
          <p:nvSpPr>
            <p:cNvPr id="134" name="Google Shape;134;g360a9e58362_0_18"/>
            <p:cNvSpPr/>
            <p:nvPr/>
          </p:nvSpPr>
          <p:spPr>
            <a:xfrm>
              <a:off x="7023910" y="1260950"/>
              <a:ext cx="1817700" cy="1271100"/>
            </a:xfrm>
            <a:prstGeom prst="rect">
              <a:avLst/>
            </a:prstGeom>
            <a:noFill/>
            <a:ln w="9525" cap="flat" cmpd="sng">
              <a:solidFill>
                <a:srgbClr val="2641A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EA0DC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60a9e58362_0_24"/>
          <p:cNvSpPr txBox="1">
            <a:spLocks noGrp="1"/>
          </p:cNvSpPr>
          <p:nvPr>
            <p:ph type="body" idx="1"/>
          </p:nvPr>
        </p:nvSpPr>
        <p:spPr>
          <a:xfrm>
            <a:off x="838200" y="1450725"/>
            <a:ext cx="10515600" cy="515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2200"/>
              <a:buChar char="•"/>
            </a:pPr>
            <a:r>
              <a:rPr lang="en-ZA" sz="2200">
                <a:solidFill>
                  <a:srgbClr val="0D0D0D"/>
                </a:solidFill>
                <a:highlight>
                  <a:srgbClr val="FFFFFF"/>
                </a:highlight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Intervention projects are designed, planned, and implemented to produce (positive) change in the target group (intended beneficiaries). </a:t>
            </a:r>
            <a:endParaRPr sz="1400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704020202020204"/>
              <a:buNone/>
            </a:pPr>
            <a:endParaRPr sz="2200">
              <a:solidFill>
                <a:srgbClr val="0D0D0D"/>
              </a:solidFill>
              <a:highlight>
                <a:srgbClr val="FFFFFF"/>
              </a:highlight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2200"/>
              <a:buChar char="•"/>
            </a:pPr>
            <a:r>
              <a:rPr lang="en-ZA" sz="2200">
                <a:solidFill>
                  <a:srgbClr val="0D0D0D"/>
                </a:solidFill>
                <a:highlight>
                  <a:srgbClr val="FFFFFF"/>
                </a:highlight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It can be fairly straightforward e.g., clean water through a community borehole or complex such as resilient and empowered adolescents.</a:t>
            </a:r>
            <a:endParaRPr sz="1400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704020202020204"/>
              <a:buNone/>
            </a:pPr>
            <a:endParaRPr sz="2200">
              <a:solidFill>
                <a:srgbClr val="0D0D0D"/>
              </a:solidFill>
              <a:highlight>
                <a:srgbClr val="FFFFFF"/>
              </a:highlight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2200"/>
              <a:buChar char="•"/>
            </a:pPr>
            <a:r>
              <a:rPr lang="en-ZA" sz="2200" b="1">
                <a:solidFill>
                  <a:srgbClr val="0D0D0D"/>
                </a:solidFill>
                <a:highlight>
                  <a:srgbClr val="FFFFFF"/>
                </a:highlight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Types of change</a:t>
            </a:r>
            <a:r>
              <a:rPr lang="en-ZA" sz="2200">
                <a:solidFill>
                  <a:srgbClr val="0D0D0D"/>
                </a:solidFill>
                <a:highlight>
                  <a:srgbClr val="FFFFFF"/>
                </a:highlight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: </a:t>
            </a:r>
            <a:endParaRPr sz="1400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8001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2200"/>
              <a:buFont typeface="Courier New" panose="02070609020205020404"/>
              <a:buChar char="o"/>
            </a:pPr>
            <a:r>
              <a:rPr lang="en-ZA" sz="2200">
                <a:solidFill>
                  <a:srgbClr val="0D0D0D"/>
                </a:solidFill>
                <a:highlight>
                  <a:srgbClr val="FFFFFF"/>
                </a:highlight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Improved understanding of advocacy (knowledge gain) </a:t>
            </a:r>
            <a:endParaRPr sz="1400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8001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2200"/>
              <a:buFont typeface="Courier New" panose="02070609020205020404"/>
              <a:buChar char="o"/>
            </a:pPr>
            <a:r>
              <a:rPr lang="en-ZA" sz="2200">
                <a:solidFill>
                  <a:srgbClr val="0D0D0D"/>
                </a:solidFill>
                <a:highlight>
                  <a:srgbClr val="FFFFFF"/>
                </a:highlight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Youth advocates better equipped to design advocacy plans (better skills)  </a:t>
            </a:r>
            <a:endParaRPr sz="1400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8001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2200"/>
              <a:buFont typeface="Courier New" panose="02070609020205020404"/>
              <a:buChar char="o"/>
            </a:pPr>
            <a:r>
              <a:rPr lang="en-ZA" sz="2200">
                <a:solidFill>
                  <a:srgbClr val="0D0D0D"/>
                </a:solidFill>
                <a:highlight>
                  <a:srgbClr val="FFFFFF"/>
                </a:highlight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Youth advocates are better informed on the priorities of funding partners (increased level of information)</a:t>
            </a:r>
            <a:endParaRPr sz="1400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342900" lvl="0" indent="-203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A0DC"/>
              </a:buClr>
              <a:buSzPts val="2200"/>
              <a:buFont typeface="Arial" panose="020B0704020202020204"/>
              <a:buNone/>
            </a:pPr>
            <a:endParaRPr sz="2200">
              <a:solidFill>
                <a:srgbClr val="0D0D0D"/>
              </a:solidFill>
              <a:highlight>
                <a:srgbClr val="FFFFFF"/>
              </a:highlight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200">
              <a:solidFill>
                <a:srgbClr val="0D0D0D"/>
              </a:solidFill>
              <a:highlight>
                <a:srgbClr val="FFFFFF"/>
              </a:highlight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</p:txBody>
      </p:sp>
      <p:pic>
        <p:nvPicPr>
          <p:cNvPr id="140" name="Google Shape;140;g360a9e58362_0_24" descr="Logo, company name&#10;&#10;Description automatically generated"/>
          <p:cNvPicPr preferRelativeResize="0"/>
          <p:nvPr/>
        </p:nvPicPr>
        <p:blipFill rotWithShape="1">
          <a:blip r:embed="rId3"/>
          <a:srcRect l="7724" t="16962" r="7951" b="22412"/>
          <a:stretch>
            <a:fillRect/>
          </a:stretch>
        </p:blipFill>
        <p:spPr>
          <a:xfrm>
            <a:off x="9891772" y="0"/>
            <a:ext cx="2204326" cy="118872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g360a9e58362_0_24"/>
          <p:cNvSpPr txBox="1">
            <a:spLocks noGrp="1"/>
          </p:cNvSpPr>
          <p:nvPr>
            <p:ph type="title"/>
          </p:nvPr>
        </p:nvSpPr>
        <p:spPr>
          <a:xfrm>
            <a:off x="838200" y="753216"/>
            <a:ext cx="10515600" cy="5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6B0E3"/>
              </a:buClr>
              <a:buSzPts val="3300"/>
              <a:buFont typeface="Arial Black" panose="020B0A04020102020204"/>
              <a:buNone/>
            </a:pPr>
            <a:r>
              <a:rPr lang="en-ZA" sz="3300" b="1">
                <a:solidFill>
                  <a:srgbClr val="36B0E3"/>
                </a:solidFill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Outcomes are about change…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60a9e58362_0_30"/>
          <p:cNvSpPr txBox="1">
            <a:spLocks noGrp="1"/>
          </p:cNvSpPr>
          <p:nvPr>
            <p:ph type="body" idx="1"/>
          </p:nvPr>
        </p:nvSpPr>
        <p:spPr>
          <a:xfrm>
            <a:off x="838200" y="1450725"/>
            <a:ext cx="10515600" cy="52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20000"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900"/>
              <a:buFont typeface="Calibri"/>
              <a:buAutoNum type="arabicPeriod"/>
            </a:pPr>
            <a:r>
              <a:rPr lang="en-ZA" sz="1900" b="1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Long-term Goal</a:t>
            </a:r>
            <a:r>
              <a:rPr lang="en-ZA" sz="1900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: Increased literacy rates in a community.</a:t>
            </a:r>
            <a:endParaRPr sz="1400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900"/>
              <a:buFont typeface="Calibri"/>
              <a:buAutoNum type="arabicPeriod"/>
            </a:pPr>
            <a:r>
              <a:rPr lang="en-ZA" sz="1900" b="1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Outcomes</a:t>
            </a:r>
            <a:r>
              <a:rPr lang="en-ZA" sz="1900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:</a:t>
            </a:r>
            <a:endParaRPr sz="1400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8001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900"/>
              <a:buChar char="•"/>
            </a:pPr>
            <a:r>
              <a:rPr lang="en-ZA" sz="1900" b="1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Short-term</a:t>
            </a:r>
            <a:r>
              <a:rPr lang="en-ZA" sz="1900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: Increased enrollment in literacy programmes.</a:t>
            </a:r>
            <a:endParaRPr sz="1400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8001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900"/>
              <a:buChar char="•"/>
            </a:pPr>
            <a:r>
              <a:rPr lang="en-ZA" sz="1900" b="1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Medium-term</a:t>
            </a:r>
            <a:r>
              <a:rPr lang="en-ZA" sz="1900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: Improved reading and writing skills.</a:t>
            </a:r>
            <a:endParaRPr sz="1400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8001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900"/>
              <a:buChar char="•"/>
            </a:pPr>
            <a:r>
              <a:rPr lang="en-ZA" sz="1900" b="1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Long-term</a:t>
            </a:r>
            <a:r>
              <a:rPr lang="en-ZA" sz="1900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: Higher literacy rates in the community.</a:t>
            </a:r>
            <a:endParaRPr sz="1400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45720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704020202020204"/>
              <a:buNone/>
            </a:pPr>
            <a:endParaRPr sz="1900">
              <a:solidFill>
                <a:srgbClr val="0D0D0D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900"/>
              <a:buFont typeface="Calibri"/>
              <a:buAutoNum type="arabicPeriod"/>
            </a:pPr>
            <a:r>
              <a:rPr lang="en-ZA" sz="1900" b="1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Interventions</a:t>
            </a:r>
            <a:r>
              <a:rPr lang="en-ZA" sz="1900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:</a:t>
            </a:r>
            <a:endParaRPr sz="1400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8001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900"/>
              <a:buChar char="•"/>
            </a:pPr>
            <a:r>
              <a:rPr lang="en-ZA" sz="1900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Conduct community awareness campaigns.</a:t>
            </a:r>
            <a:endParaRPr sz="1400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8001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900"/>
              <a:buChar char="•"/>
            </a:pPr>
            <a:r>
              <a:rPr lang="en-ZA" sz="1900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Provide training for literacy teachers.</a:t>
            </a:r>
            <a:endParaRPr sz="1400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8001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900"/>
              <a:buChar char="•"/>
            </a:pPr>
            <a:r>
              <a:rPr lang="en-ZA" sz="1900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Establish after-school reading programmes.</a:t>
            </a:r>
            <a:endParaRPr sz="1400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45720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704020202020204"/>
              <a:buNone/>
            </a:pPr>
            <a:endParaRPr sz="1900">
              <a:solidFill>
                <a:srgbClr val="0D0D0D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900"/>
              <a:buFont typeface="Calibri"/>
              <a:buAutoNum type="arabicPeriod"/>
            </a:pPr>
            <a:r>
              <a:rPr lang="en-ZA" sz="1900" b="1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Assumptions</a:t>
            </a:r>
            <a:r>
              <a:rPr lang="en-ZA" sz="1900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:</a:t>
            </a:r>
            <a:endParaRPr sz="1400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8001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900"/>
              <a:buChar char="•"/>
            </a:pPr>
            <a:r>
              <a:rPr lang="en-ZA" sz="1900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Community values education.</a:t>
            </a:r>
            <a:endParaRPr sz="1400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8001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900"/>
              <a:buChar char="•"/>
            </a:pPr>
            <a:r>
              <a:rPr lang="en-ZA" sz="1900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Sufficient funding and resources available.</a:t>
            </a:r>
            <a:endParaRPr sz="1400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8001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900"/>
              <a:buChar char="•"/>
            </a:pPr>
            <a:r>
              <a:rPr lang="en-ZA" sz="1900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Qualified teachers are willing to participate.</a:t>
            </a:r>
            <a:endParaRPr sz="1400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45720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704020202020204"/>
              <a:buNone/>
            </a:pPr>
            <a:endParaRPr sz="1900">
              <a:solidFill>
                <a:srgbClr val="0D0D0D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900"/>
              <a:buFont typeface="Calibri"/>
              <a:buAutoNum type="arabicPeriod"/>
            </a:pPr>
            <a:r>
              <a:rPr lang="en-ZA" sz="1900" b="1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Indicators</a:t>
            </a:r>
            <a:r>
              <a:rPr lang="en-ZA" sz="1900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:</a:t>
            </a:r>
            <a:endParaRPr sz="1400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8001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900"/>
              <a:buChar char="•"/>
            </a:pPr>
            <a:r>
              <a:rPr lang="en-ZA" sz="1900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Number of new enrollments in literacy programs.</a:t>
            </a:r>
            <a:endParaRPr sz="1400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8001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900"/>
              <a:buChar char="•"/>
            </a:pPr>
            <a:r>
              <a:rPr lang="en-ZA" sz="1900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Test scores in reading and writing.</a:t>
            </a:r>
            <a:endParaRPr sz="1400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8001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900"/>
              <a:buChar char="•"/>
            </a:pPr>
            <a:r>
              <a:rPr lang="en-ZA" sz="1900">
                <a:solidFill>
                  <a:srgbClr val="0D0D0D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Survey results on community literacy levels.</a:t>
            </a:r>
            <a:endParaRPr sz="1400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704020202020204"/>
              <a:buNone/>
            </a:pPr>
            <a:endParaRPr sz="1800">
              <a:solidFill>
                <a:srgbClr val="2EA0DC"/>
              </a:solidFill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1800">
              <a:solidFill>
                <a:srgbClr val="2EA0DC"/>
              </a:solidFill>
            </a:endParaRPr>
          </a:p>
        </p:txBody>
      </p:sp>
      <p:pic>
        <p:nvPicPr>
          <p:cNvPr id="147" name="Google Shape;147;g360a9e58362_0_30" descr="Logo, company name&#10;&#10;Description automatically generated"/>
          <p:cNvPicPr preferRelativeResize="0"/>
          <p:nvPr/>
        </p:nvPicPr>
        <p:blipFill rotWithShape="1">
          <a:blip r:embed="rId3"/>
          <a:srcRect l="7724" t="16962" r="7951" b="22412"/>
          <a:stretch>
            <a:fillRect/>
          </a:stretch>
        </p:blipFill>
        <p:spPr>
          <a:xfrm>
            <a:off x="9891772" y="0"/>
            <a:ext cx="2204326" cy="118872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g360a9e58362_0_30"/>
          <p:cNvSpPr txBox="1">
            <a:spLocks noGrp="1"/>
          </p:cNvSpPr>
          <p:nvPr>
            <p:ph type="title"/>
          </p:nvPr>
        </p:nvSpPr>
        <p:spPr>
          <a:xfrm>
            <a:off x="838200" y="753216"/>
            <a:ext cx="10515600" cy="5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6B0E3"/>
              </a:buClr>
              <a:buSzPts val="3300"/>
              <a:buFont typeface="Arial" panose="020B0704020202020204"/>
              <a:buNone/>
            </a:pPr>
            <a:r>
              <a:rPr lang="en-ZA" sz="3300" b="1">
                <a:solidFill>
                  <a:srgbClr val="36B0E3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Example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60a9e58362_0_12"/>
          <p:cNvSpPr txBox="1">
            <a:spLocks noGrp="1"/>
          </p:cNvSpPr>
          <p:nvPr>
            <p:ph type="body" idx="1"/>
          </p:nvPr>
        </p:nvSpPr>
        <p:spPr>
          <a:xfrm>
            <a:off x="838200" y="1450721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154" name="Google Shape;154;g360a9e58362_0_12" descr="Logo, company name&#10;&#10;Description automatically generated"/>
          <p:cNvPicPr preferRelativeResize="0"/>
          <p:nvPr/>
        </p:nvPicPr>
        <p:blipFill rotWithShape="1">
          <a:blip r:embed="rId3"/>
          <a:srcRect l="7724" t="16962" r="7951" b="22412"/>
          <a:stretch>
            <a:fillRect/>
          </a:stretch>
        </p:blipFill>
        <p:spPr>
          <a:xfrm>
            <a:off x="9891772" y="0"/>
            <a:ext cx="2204326" cy="118872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g360a9e58362_0_12"/>
          <p:cNvSpPr txBox="1">
            <a:spLocks noGrp="1"/>
          </p:cNvSpPr>
          <p:nvPr>
            <p:ph type="title"/>
          </p:nvPr>
        </p:nvSpPr>
        <p:spPr>
          <a:xfrm>
            <a:off x="838200" y="753216"/>
            <a:ext cx="10515600" cy="5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6B0E3"/>
              </a:buClr>
              <a:buSzPts val="3300"/>
              <a:buFont typeface="Arial" panose="020B0704020202020204"/>
              <a:buNone/>
            </a:pPr>
            <a:r>
              <a:rPr lang="en-ZA" sz="3300" b="1" i="0" u="none" strike="noStrike" cap="none">
                <a:solidFill>
                  <a:srgbClr val="36B0E3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Section Title</a:t>
            </a:r>
          </a:p>
        </p:txBody>
      </p:sp>
      <p:pic>
        <p:nvPicPr>
          <p:cNvPr id="156" name="Google Shape;156;g360a9e58362_0_12" title="Theory of Change: It's Easier Than You Think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22225" y="0"/>
            <a:ext cx="12147550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60a9e58362_0_6"/>
          <p:cNvSpPr txBox="1">
            <a:spLocks noGrp="1"/>
          </p:cNvSpPr>
          <p:nvPr>
            <p:ph type="body" idx="1"/>
          </p:nvPr>
        </p:nvSpPr>
        <p:spPr>
          <a:xfrm>
            <a:off x="838200" y="1450726"/>
            <a:ext cx="10515600" cy="51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None/>
            </a:pPr>
            <a:endParaRPr sz="2400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704020202020204"/>
              <a:buNone/>
            </a:pPr>
            <a:r>
              <a:rPr lang="en-ZA" sz="2400">
                <a:solidFill>
                  <a:srgbClr val="000000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Imagine you have a small project and in your groups do the following:</a:t>
            </a:r>
            <a:endParaRPr sz="1400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914400" lvl="1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lang="en-ZA">
                <a:solidFill>
                  <a:srgbClr val="000000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Define the Long-term Goal</a:t>
            </a:r>
            <a:endParaRPr sz="1400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914400" lvl="1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lang="en-ZA">
                <a:solidFill>
                  <a:srgbClr val="000000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Identify Outcomes:</a:t>
            </a:r>
            <a:endParaRPr sz="1400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914400" lvl="1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lang="en-ZA">
                <a:solidFill>
                  <a:srgbClr val="000000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Design Interventions:</a:t>
            </a:r>
            <a:endParaRPr sz="1400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914400" lvl="1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lang="en-ZA">
                <a:solidFill>
                  <a:srgbClr val="000000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Articulate Assumptions:</a:t>
            </a:r>
            <a:endParaRPr sz="1400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914400" lvl="1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lang="en-ZA">
                <a:solidFill>
                  <a:srgbClr val="000000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Develop indicators</a:t>
            </a:r>
            <a:endParaRPr sz="1400"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914400" lvl="1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2400"/>
              <a:buFont typeface="Calibri"/>
              <a:buAutoNum type="arabicPeriod"/>
            </a:pPr>
            <a:r>
              <a:rPr lang="en-ZA">
                <a:solidFill>
                  <a:srgbClr val="0D0D0D"/>
                </a:solidFill>
                <a:highlight>
                  <a:srgbClr val="FFFFFF"/>
                </a:highlight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On a flipchart, draw the Theory of Change diagram linking activities, outcomes, and the long-term goal. Use arrows to show the relationships and you can also add sticky notes for each element.</a:t>
            </a:r>
            <a:endParaRPr>
              <a:solidFill>
                <a:srgbClr val="000000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704020202020204"/>
              <a:buNone/>
            </a:pPr>
            <a:endParaRPr sz="2400">
              <a:solidFill>
                <a:srgbClr val="2EA0DC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400">
              <a:solidFill>
                <a:srgbClr val="2EA0DC"/>
              </a:solidFill>
              <a:latin typeface="Arial" panose="020B0704020202020204"/>
              <a:ea typeface="Arial" panose="020B0704020202020204"/>
              <a:cs typeface="Arial" panose="020B0704020202020204"/>
              <a:sym typeface="Arial" panose="020B0704020202020204"/>
            </a:endParaRPr>
          </a:p>
        </p:txBody>
      </p:sp>
      <p:pic>
        <p:nvPicPr>
          <p:cNvPr id="162" name="Google Shape;162;g360a9e58362_0_6" descr="Logo, company name&#10;&#10;Description automatically generated"/>
          <p:cNvPicPr preferRelativeResize="0"/>
          <p:nvPr/>
        </p:nvPicPr>
        <p:blipFill rotWithShape="1">
          <a:blip r:embed="rId3"/>
          <a:srcRect l="7724" t="16962" r="7951" b="22412"/>
          <a:stretch>
            <a:fillRect/>
          </a:stretch>
        </p:blipFill>
        <p:spPr>
          <a:xfrm>
            <a:off x="9891772" y="0"/>
            <a:ext cx="2204326" cy="118872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360a9e58362_0_6"/>
          <p:cNvSpPr txBox="1">
            <a:spLocks noGrp="1"/>
          </p:cNvSpPr>
          <p:nvPr>
            <p:ph type="title"/>
          </p:nvPr>
        </p:nvSpPr>
        <p:spPr>
          <a:xfrm>
            <a:off x="838200" y="753216"/>
            <a:ext cx="10515600" cy="5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6B0E3"/>
              </a:buClr>
              <a:buSzPts val="3300"/>
              <a:buFont typeface="Arial" panose="020B0704020202020204"/>
              <a:buNone/>
            </a:pPr>
            <a:r>
              <a:rPr lang="en-ZA" sz="3300" b="1">
                <a:solidFill>
                  <a:srgbClr val="36B0E3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Group work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60a9e58362_0_36"/>
          <p:cNvSpPr txBox="1">
            <a:spLocks noGrp="1"/>
          </p:cNvSpPr>
          <p:nvPr>
            <p:ph type="body" idx="1"/>
          </p:nvPr>
        </p:nvSpPr>
        <p:spPr>
          <a:xfrm>
            <a:off x="838200" y="1450721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169" name="Google Shape;169;g360a9e58362_0_36" descr="Logo, company name&#10;&#10;Description automatically generated"/>
          <p:cNvPicPr preferRelativeResize="0"/>
          <p:nvPr/>
        </p:nvPicPr>
        <p:blipFill rotWithShape="1">
          <a:blip r:embed="rId3"/>
          <a:srcRect l="7724" t="16962" r="7951" b="22412"/>
          <a:stretch>
            <a:fillRect/>
          </a:stretch>
        </p:blipFill>
        <p:spPr>
          <a:xfrm>
            <a:off x="9891772" y="0"/>
            <a:ext cx="2204326" cy="118872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360a9e58362_0_36"/>
          <p:cNvSpPr txBox="1">
            <a:spLocks noGrp="1"/>
          </p:cNvSpPr>
          <p:nvPr>
            <p:ph type="title"/>
          </p:nvPr>
        </p:nvSpPr>
        <p:spPr>
          <a:xfrm>
            <a:off x="838200" y="753216"/>
            <a:ext cx="10515600" cy="5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6B0E3"/>
              </a:buClr>
              <a:buSzPts val="3300"/>
              <a:buFont typeface="Arial" panose="020B0704020202020204"/>
              <a:buNone/>
            </a:pPr>
            <a:r>
              <a:rPr lang="en-ZA" sz="3300" b="1" i="0" u="none" strike="noStrike" cap="none">
                <a:solidFill>
                  <a:srgbClr val="36B0E3"/>
                </a:solidFill>
                <a:latin typeface="Arial" panose="020B0704020202020204"/>
                <a:ea typeface="Arial" panose="020B0704020202020204"/>
                <a:cs typeface="Arial" panose="020B0704020202020204"/>
                <a:sym typeface="Arial" panose="020B0704020202020204"/>
              </a:rPr>
              <a:t>Section Title</a:t>
            </a:r>
          </a:p>
        </p:txBody>
      </p:sp>
      <p:pic>
        <p:nvPicPr>
          <p:cNvPr id="171" name="Google Shape;171;g360a9e58362_0_36" descr="IMAGE.jp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4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0E31DB22A522C459E1A729A62199E86" ma:contentTypeVersion="15" ma:contentTypeDescription="Create a new document." ma:contentTypeScope="" ma:versionID="fd5c7cc79159e4e1d0d5dd7950c5b13e">
  <xsd:schema xmlns:xsd="http://www.w3.org/2001/XMLSchema" xmlns:xs="http://www.w3.org/2001/XMLSchema" xmlns:p="http://schemas.microsoft.com/office/2006/metadata/properties" xmlns:ns2="cdfeed67-42ee-4d86-9cdc-655c953a6294" xmlns:ns3="c7a5d5a7-06d7-4b44-8a30-d7009273cfbb" targetNamespace="http://schemas.microsoft.com/office/2006/metadata/properties" ma:root="true" ma:fieldsID="fe66e1e65d1fe4b2dc6991d0c9bc3d4e" ns2:_="" ns3:_="">
    <xsd:import namespace="cdfeed67-42ee-4d86-9cdc-655c953a6294"/>
    <xsd:import namespace="c7a5d5a7-06d7-4b44-8a30-d7009273cfb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feed67-42ee-4d86-9cdc-655c953a62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e9867b1-a550-40ff-8bf7-385392bbbff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a5d5a7-06d7-4b44-8a30-d7009273cfb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57bc0d4-f87e-436b-b2e2-93b75b022921}" ma:internalName="TaxCatchAll" ma:showField="CatchAllData" ma:web="c7a5d5a7-06d7-4b44-8a30-d7009273cfb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dfeed67-42ee-4d86-9cdc-655c953a6294">
      <Terms xmlns="http://schemas.microsoft.com/office/infopath/2007/PartnerControls"/>
    </lcf76f155ced4ddcb4097134ff3c332f>
    <TaxCatchAll xmlns="c7a5d5a7-06d7-4b44-8a30-d7009273cfbb" xsi:nil="true"/>
  </documentManagement>
</p:properties>
</file>

<file path=customXml/itemProps1.xml><?xml version="1.0" encoding="utf-8"?>
<ds:datastoreItem xmlns:ds="http://schemas.openxmlformats.org/officeDocument/2006/customXml" ds:itemID="{AE9EFA5B-C0F1-4711-9BC3-89DCA6C949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dfeed67-42ee-4d86-9cdc-655c953a6294"/>
    <ds:schemaRef ds:uri="c7a5d5a7-06d7-4b44-8a30-d7009273cfb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DA0EF70-7247-4FE0-A70C-5BE9BE1B563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C39F444-1F2A-4BA1-B20D-02DD23CA9A09}">
  <ds:schemaRefs>
    <ds:schemaRef ds:uri="http://schemas.microsoft.com/office/2006/metadata/properties"/>
    <ds:schemaRef ds:uri="http://schemas.microsoft.com/office/infopath/2007/PartnerControls"/>
    <ds:schemaRef ds:uri="cdfeed67-42ee-4d86-9cdc-655c953a6294"/>
    <ds:schemaRef ds:uri="c7a5d5a7-06d7-4b44-8a30-d7009273cfb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3082</Words>
  <Application>Microsoft Office PowerPoint</Application>
  <PresentationFormat>Widescreen</PresentationFormat>
  <Paragraphs>135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Unlocking project potential</vt:lpstr>
      <vt:lpstr>Monitoring and Evaluation</vt:lpstr>
      <vt:lpstr>Monitoring and Evaluation cont’d</vt:lpstr>
      <vt:lpstr>Theory of Change</vt:lpstr>
      <vt:lpstr>Outcomes are about change…</vt:lpstr>
      <vt:lpstr>Example</vt:lpstr>
      <vt:lpstr>Section Title</vt:lpstr>
      <vt:lpstr>Group work</vt:lpstr>
      <vt:lpstr>Section Title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Unlocking project potential</dc:title>
  <dc:creator>Chengetai Dziwa</dc:creator>
  <cp:lastModifiedBy>Maxwell Katekwe</cp:lastModifiedBy>
  <cp:revision>6</cp:revision>
  <dcterms:created xsi:type="dcterms:W3CDTF">2025-06-09T13:54:51Z</dcterms:created>
  <dcterms:modified xsi:type="dcterms:W3CDTF">2025-06-10T17:48:58Z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0x01010060E31DB22A522C459E1A729A62199E86</vt:lpwstr>
  </property>
  <property fmtid="{D5CDD505-2E9C-101B-9397-08002B2CF9AE}" pid="3" name="ICV">
    <vt:lpwstr>4FF5DA7C29F999D9ABE746686B22BB50_43</vt:lpwstr>
  </property>
  <property fmtid="{D5CDD505-2E9C-101B-9397-08002B2CF9AE}" pid="4" name="KSOProductBuildVer">
    <vt:lpwstr>1033-6.14.0.8718</vt:lpwstr>
  </property>
  <property fmtid="{D5CDD505-2E9C-101B-9397-08002B2CF9AE}" pid="5" name="MediaServiceImageTags">
    <vt:lpwstr/>
  </property>
</Properties>
</file>